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8" autoAdjust="0"/>
    <p:restoredTop sz="79274" autoAdjust="0"/>
  </p:normalViewPr>
  <p:slideViewPr>
    <p:cSldViewPr>
      <p:cViewPr>
        <p:scale>
          <a:sx n="66" d="100"/>
          <a:sy n="66" d="100"/>
        </p:scale>
        <p:origin x="-1566" y="-5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8806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5F9A-93B3-4EE8-8584-58410EAF9403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B396E-FB55-400A-87FB-880D9F3DDA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1958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Hi,</a:t>
            </a:r>
          </a:p>
          <a:p>
            <a:endParaRPr lang="en-US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presentation is all about the details,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how very small things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become crucial to bring characters to life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they are put together.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Something I learnt these past years working with faces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 that each character rendering feature counts,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even if it seems to not make sense when used individually.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2425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…or how important the</a:t>
            </a:r>
            <a:r>
              <a:rPr lang="en-US" baseline="0" dirty="0" smtClean="0"/>
              <a:t> eyes can be in a composition.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472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baseline="0" dirty="0" smtClean="0"/>
              <a:t>ee the soft diffuse lighting,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together with a strong specular bump,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how film grain can add realism to a character shot.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7979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much to say about this 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the strong bump on the nose,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how smooth it looks like at the same 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Achieving this is for me, one of the biggest challenges we faced.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look at the reflections of the eyes,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how they reveal the how wet they are,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in many times, reflect the character emotion.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309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last,</a:t>
            </a:r>
            <a:r>
              <a:rPr lang="en-US" baseline="0" dirty="0" smtClean="0"/>
              <a:t> but not least,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how the light is travelling through the nose of the character,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light is refracting in the eyes,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 subtle, yet noticeable pore detail in the 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1609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going to show</a:t>
            </a:r>
            <a:r>
              <a:rPr lang="en-US" baseline="0" dirty="0" smtClean="0"/>
              <a:t> you some images turning on and off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everything we do in special for character rendering.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67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153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how the character</a:t>
            </a:r>
            <a:r>
              <a:rPr lang="en-US" baseline="0" dirty="0" smtClean="0"/>
              <a:t> turns into…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8210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 doll</a:t>
            </a:r>
            <a:r>
              <a:rPr lang="en-US" baseline="0" dirty="0" smtClean="0"/>
              <a:t> when we turn off our special rendering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2011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are specially important…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5745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…th</a:t>
            </a:r>
            <a:r>
              <a:rPr lang="en-US" baseline="0" dirty="0" smtClean="0"/>
              <a:t>e closer you are to the character.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659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of all I’d like to mention</a:t>
            </a:r>
            <a:r>
              <a:rPr lang="en-US" baseline="0" dirty="0" smtClean="0"/>
              <a:t> that projectors don’t do justice to very detailed images.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this presentation reflects what R&amp;D is exploring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 content of this presentation doesn’t reflect actual design examples or actual game assets.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Given the time limit for the talk, I’ll just give an overview of each topic.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recommend you downloading the presentation for more information about the details.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6976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</a:t>
            </a:r>
            <a:r>
              <a:rPr lang="en-US" baseline="0" dirty="0" smtClean="0"/>
              <a:t> at the refraction in the eyes…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9709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 the specular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7092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my</a:t>
            </a:r>
            <a:r>
              <a:rPr lang="en-US" baseline="0" dirty="0" smtClean="0"/>
              <a:t> opinion,</a:t>
            </a:r>
          </a:p>
          <a:p>
            <a:endParaRPr lang="en-US" baseline="0" dirty="0" smtClean="0"/>
          </a:p>
          <a:p>
            <a:r>
              <a:rPr lang="en-US" baseline="0" dirty="0" smtClean="0"/>
              <a:t>t</a:t>
            </a:r>
            <a:r>
              <a:rPr lang="en-US" dirty="0" smtClean="0"/>
              <a:t>his</a:t>
            </a:r>
            <a:r>
              <a:rPr lang="en-US" baseline="0" dirty="0" smtClean="0"/>
              <a:t> technology has the potential to take a current generation character…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0534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…to the next generation life.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9136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Here </a:t>
            </a:r>
            <a:r>
              <a:rPr lang="en-US" baseline="0" noProof="0" dirty="0" smtClean="0"/>
              <a:t>you have </a:t>
            </a:r>
            <a:r>
              <a:rPr lang="en-US" noProof="0" dirty="0" smtClean="0"/>
              <a:t>the full team,</a:t>
            </a:r>
          </a:p>
          <a:p>
            <a:endParaRPr lang="en-US" noProof="0" dirty="0" smtClean="0"/>
          </a:p>
          <a:p>
            <a:r>
              <a:rPr lang="en-US" noProof="0" dirty="0" smtClean="0"/>
              <a:t>with Javier</a:t>
            </a:r>
            <a:r>
              <a:rPr lang="en-US" baseline="0" noProof="0" dirty="0" smtClean="0"/>
              <a:t> Pahlen leading the research.</a:t>
            </a:r>
            <a:endParaRPr lang="en-US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D5176D-F9DC-4643-81BC-DF10432F2FC2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673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So, let me present Lauren,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of our testing characters,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running ONE EIGHTY frames per second.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There are many</a:t>
            </a:r>
            <a:r>
              <a:rPr lang="en-US" baseline="0" dirty="0" smtClean="0"/>
              <a:t> things important for character rendering.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the modeling, the shadows, the eyelashes…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791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…the specular reflections, the occlusion, the skin, post </a:t>
            </a:r>
            <a:r>
              <a:rPr lang="en-US" baseline="0" dirty="0" err="1" smtClean="0"/>
              <a:t>fx</a:t>
            </a:r>
            <a:r>
              <a:rPr lang="en-US" baseline="0" dirty="0" smtClean="0"/>
              <a:t> and of course…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048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eyes, known to be windows to the soul, and for me, of extreme importance for showing emotions.</a:t>
            </a:r>
          </a:p>
          <a:p>
            <a:endParaRPr lang="en-US" dirty="0" smtClean="0"/>
          </a:p>
          <a:p>
            <a:r>
              <a:rPr lang="en-US" dirty="0" smtClean="0"/>
              <a:t>Notice</a:t>
            </a:r>
            <a:r>
              <a:rPr lang="en-US" baseline="0" dirty="0" smtClean="0"/>
              <a:t> that, to a certain degree, we manage to hold up the realism,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representing very fine skin details even at macro distances.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323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you can see</a:t>
            </a:r>
            <a:r>
              <a:rPr lang="en-US" baseline="0" dirty="0" smtClean="0"/>
              <a:t> the light transport in the eyes,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including light refraction,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 smooth colored shadows on the top of the eye,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produced by subsurface scattering.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440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one, you can see the power the eyes can have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showing emotion.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soft </a:t>
            </a:r>
            <a:r>
              <a:rPr lang="en-US" baseline="0" dirty="0" err="1" smtClean="0"/>
              <a:t>speculars</a:t>
            </a:r>
            <a:r>
              <a:rPr lang="en-US" baseline="0" dirty="0" smtClean="0"/>
              <a:t> of an old skin,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 importance of depth of field in portrait shots.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4854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how soft lighting can reduce further the </a:t>
            </a:r>
            <a:r>
              <a:rPr lang="en-US" baseline="0" dirty="0" err="1" smtClean="0"/>
              <a:t>specularity</a:t>
            </a:r>
            <a:r>
              <a:rPr lang="en-US" baseline="0" dirty="0" smtClean="0"/>
              <a:t> of a face…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396E-FB55-400A-87FB-880D9F3DDA9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516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DC13_PPT_Title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3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28/03/2013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85800" y="1276350"/>
            <a:ext cx="7924800" cy="2286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Next-Generation</a:t>
            </a:r>
            <a:br>
              <a:rPr lang="en-US" dirty="0" smtClean="0"/>
            </a:br>
            <a:r>
              <a:rPr lang="en-US" dirty="0" smtClean="0"/>
              <a:t>Character Rendering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/>
              <a:t>Jorge Jimenez		Javier von der Pahlen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Technical Director	Director of R&amp;D</a:t>
            </a:r>
            <a:br>
              <a:rPr lang="en-US" sz="2400" dirty="0" smtClean="0"/>
            </a:br>
            <a:r>
              <a:rPr lang="en-US" sz="2400" dirty="0"/>
              <a:t>Activision Blizzard	</a:t>
            </a:r>
            <a:r>
              <a:rPr lang="en-US" sz="2400" dirty="0" smtClean="0"/>
              <a:t>Activision </a:t>
            </a:r>
            <a:r>
              <a:rPr lang="en-US" sz="2400" dirty="0"/>
              <a:t>Blizzard</a:t>
            </a:r>
          </a:p>
        </p:txBody>
      </p:sp>
    </p:spTree>
    <p:extLst>
      <p:ext uri="{BB962C8B-B14F-4D97-AF65-F5344CB8AC3E}">
        <p14:creationId xmlns:p14="http://schemas.microsoft.com/office/powerpoint/2010/main" val="2295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51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67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2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321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87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53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7619504" y="4558725"/>
            <a:ext cx="152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200" dirty="0" err="1" smtClean="0">
                <a:solidFill>
                  <a:schemeClr val="bg1"/>
                </a:solidFill>
              </a:rPr>
              <a:t>On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43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514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7619504" y="4558725"/>
            <a:ext cx="152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3200" dirty="0" smtClean="0">
                <a:solidFill>
                  <a:schemeClr val="bg1"/>
                </a:solidFill>
              </a:rPr>
              <a:t>Off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8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514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-2480" y="4541212"/>
            <a:ext cx="152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chemeClr val="bg1"/>
                </a:solidFill>
              </a:rPr>
              <a:t>On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5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-2480" y="4541212"/>
            <a:ext cx="152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Off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6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-2480" y="4541212"/>
            <a:ext cx="152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chemeClr val="bg1"/>
                </a:solidFill>
              </a:rPr>
              <a:t>On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39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87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-2480" y="4541212"/>
            <a:ext cx="152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Off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7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514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-2480" y="4541212"/>
            <a:ext cx="152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chemeClr val="bg1"/>
                </a:solidFill>
              </a:rPr>
              <a:t>On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1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4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-2480" y="4541212"/>
            <a:ext cx="152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Off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7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514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-2480" y="4541212"/>
            <a:ext cx="152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Off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68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514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-2480" y="4541212"/>
            <a:ext cx="152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chemeClr val="bg1"/>
                </a:solidFill>
              </a:rPr>
              <a:t>On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4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Disclaimer</a:t>
            </a:r>
            <a:endParaRPr lang="es-E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Projectors don’t do justice to the details of our renderings.</a:t>
            </a:r>
          </a:p>
          <a:p>
            <a:r>
              <a:rPr lang="en-US" dirty="0" smtClean="0"/>
              <a:t>This </a:t>
            </a:r>
            <a:r>
              <a:rPr lang="en-US" dirty="0"/>
              <a:t>presentation reflects R&amp;D that ATVI is </a:t>
            </a:r>
            <a:r>
              <a:rPr lang="en-US" dirty="0" smtClean="0"/>
              <a:t>exploring</a:t>
            </a:r>
          </a:p>
          <a:p>
            <a:pPr lvl="0"/>
            <a:r>
              <a:rPr lang="en-US" dirty="0"/>
              <a:t>This content is for presentation purposes only and does not reflect actual design examples or actual game </a:t>
            </a:r>
            <a:r>
              <a:rPr lang="en-US" dirty="0" smtClean="0"/>
              <a:t>assets.</a:t>
            </a:r>
          </a:p>
          <a:p>
            <a:pPr lvl="0"/>
            <a:r>
              <a:rPr lang="en-US" dirty="0" smtClean="0"/>
              <a:t>The information in the presentation is not complete.</a:t>
            </a:r>
            <a:endParaRPr lang="es-E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388" y="4444594"/>
            <a:ext cx="1850839" cy="647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49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14 Grupo"/>
          <p:cNvGrpSpPr/>
          <p:nvPr/>
        </p:nvGrpSpPr>
        <p:grpSpPr>
          <a:xfrm>
            <a:off x="297805" y="1544015"/>
            <a:ext cx="8621107" cy="2551737"/>
            <a:chOff x="128935" y="1029713"/>
            <a:chExt cx="6896885" cy="2041389"/>
          </a:xfrm>
        </p:grpSpPr>
        <p:grpSp>
          <p:nvGrpSpPr>
            <p:cNvPr id="11" name="10 Grupo"/>
            <p:cNvGrpSpPr/>
            <p:nvPr/>
          </p:nvGrpSpPr>
          <p:grpSpPr>
            <a:xfrm>
              <a:off x="1262428" y="1033426"/>
              <a:ext cx="1081557" cy="2036119"/>
              <a:chOff x="1284233" y="1033426"/>
              <a:chExt cx="1081557" cy="2036119"/>
            </a:xfrm>
          </p:grpSpPr>
          <p:sp>
            <p:nvSpPr>
              <p:cNvPr id="19" name="Content Placeholder 4"/>
              <p:cNvSpPr txBox="1">
                <a:spLocks/>
              </p:cNvSpPr>
              <p:nvPr/>
            </p:nvSpPr>
            <p:spPr bwMode="auto">
              <a:xfrm>
                <a:off x="1352167" y="2144034"/>
                <a:ext cx="945690" cy="9255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s-ES" sz="1400" b="1" dirty="0">
                    <a:latin typeface="+mj-lt"/>
                  </a:rPr>
                  <a:t>Javier von der Pahlen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endParaRPr lang="es-ES" sz="900" b="1" dirty="0">
                  <a:latin typeface="+mj-lt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13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Director of R&amp;D</a:t>
                </a:r>
                <a:endParaRPr lang="en-US" sz="13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endParaRPr>
              </a:p>
            </p:txBody>
          </p:sp>
          <p:pic>
            <p:nvPicPr>
              <p:cNvPr id="13" name="Picture 2" descr="C:\Users\Iryoku\Desktop\Cam3_IMG_4526_Crop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343" b="24987"/>
              <a:stretch/>
            </p:blipFill>
            <p:spPr bwMode="auto">
              <a:xfrm>
                <a:off x="1284233" y="1033426"/>
                <a:ext cx="1081557" cy="10815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8 Grupo"/>
            <p:cNvGrpSpPr/>
            <p:nvPr/>
          </p:nvGrpSpPr>
          <p:grpSpPr>
            <a:xfrm>
              <a:off x="2433110" y="1033426"/>
              <a:ext cx="1081557" cy="2036118"/>
              <a:chOff x="2468823" y="1033426"/>
              <a:chExt cx="1081557" cy="2036118"/>
            </a:xfrm>
          </p:grpSpPr>
          <p:sp>
            <p:nvSpPr>
              <p:cNvPr id="21" name="Content Placeholder 4"/>
              <p:cNvSpPr txBox="1">
                <a:spLocks/>
              </p:cNvSpPr>
              <p:nvPr/>
            </p:nvSpPr>
            <p:spPr bwMode="auto">
              <a:xfrm>
                <a:off x="2543201" y="2144033"/>
                <a:ext cx="1007179" cy="9255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s-ES" sz="1400" b="1" dirty="0">
                    <a:latin typeface="+mj-lt"/>
                  </a:rPr>
                  <a:t>Etienne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1400" b="1" dirty="0">
                    <a:latin typeface="+mj-lt"/>
                  </a:rPr>
                  <a:t>Danvoye</a:t>
                </a:r>
                <a:endParaRPr lang="es-ES" sz="1400" b="1" dirty="0">
                  <a:latin typeface="+mj-lt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endParaRPr lang="en-US" sz="900" b="1" dirty="0">
                  <a:latin typeface="+mj-lt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13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Technical Director</a:t>
                </a:r>
                <a:endParaRPr lang="en-US" sz="1400" b="1" i="1" dirty="0">
                  <a:latin typeface="+mj-lt"/>
                </a:endParaRPr>
              </a:p>
            </p:txBody>
          </p:sp>
          <p:pic>
            <p:nvPicPr>
              <p:cNvPr id="14" name="Picture 3" descr="C:\Users\Iryoku\Desktop\DSC_8262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84" t="24998" r="33571" b="47427"/>
              <a:stretch/>
            </p:blipFill>
            <p:spPr bwMode="auto">
              <a:xfrm>
                <a:off x="2468823" y="1033426"/>
                <a:ext cx="1081557" cy="10815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7 Grupo"/>
            <p:cNvGrpSpPr/>
            <p:nvPr/>
          </p:nvGrpSpPr>
          <p:grpSpPr>
            <a:xfrm>
              <a:off x="3603792" y="1031034"/>
              <a:ext cx="1081557" cy="2038511"/>
              <a:chOff x="3641356" y="1031034"/>
              <a:chExt cx="1081557" cy="2038511"/>
            </a:xfrm>
          </p:grpSpPr>
          <p:pic>
            <p:nvPicPr>
              <p:cNvPr id="2050" name="Picture 2" descr="C:\Users\IRYOKU\Desktop\BernardoAntoniazzi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48" t="19642" r="6268" b="16620"/>
              <a:stretch/>
            </p:blipFill>
            <p:spPr bwMode="auto">
              <a:xfrm>
                <a:off x="3641356" y="1031034"/>
                <a:ext cx="1081557" cy="10815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Content Placeholder 4"/>
              <p:cNvSpPr txBox="1">
                <a:spLocks/>
              </p:cNvSpPr>
              <p:nvPr/>
            </p:nvSpPr>
            <p:spPr bwMode="auto">
              <a:xfrm>
                <a:off x="3678545" y="2144034"/>
                <a:ext cx="1007179" cy="9255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s-ES" sz="1400" b="1" dirty="0"/>
                  <a:t>Bernardo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s-ES" sz="1400" b="1" dirty="0"/>
                  <a:t>Antoniazzi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endParaRPr lang="en-US" sz="900" b="1" dirty="0">
                  <a:latin typeface="+mj-lt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13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Technical Art Director</a:t>
                </a:r>
                <a:endParaRPr lang="en-US" sz="1400" b="1" i="1" dirty="0">
                  <a:latin typeface="+mj-lt"/>
                </a:endParaRPr>
              </a:p>
            </p:txBody>
          </p:sp>
        </p:grpSp>
        <p:sp>
          <p:nvSpPr>
            <p:cNvPr id="20" name="Content Placeholder 4"/>
            <p:cNvSpPr txBox="1">
              <a:spLocks/>
            </p:cNvSpPr>
            <p:nvPr/>
          </p:nvSpPr>
          <p:spPr bwMode="auto">
            <a:xfrm>
              <a:off x="128935" y="2144034"/>
              <a:ext cx="1007179" cy="925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Arial" pitchFamily="34" charset="0"/>
                </a:defRPr>
              </a:lvl1pPr>
              <a:lvl2pPr marL="742950" indent="-28575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4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Arial" pitchFamily="34" charset="0"/>
                </a:defRPr>
              </a:lvl2pPr>
              <a:lvl3pPr marL="11430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Arial" pitchFamily="34" charset="0"/>
                </a:defRPr>
              </a:lvl3pPr>
              <a:lvl4pPr marL="16002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Arial" pitchFamily="34" charset="0"/>
                </a:defRPr>
              </a:lvl4pPr>
              <a:lvl5pPr marL="2057400" indent="-228600" algn="l" defTabSz="4572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ern="1200">
                  <a:solidFill>
                    <a:schemeClr val="tx1"/>
                  </a:solidFill>
                  <a:latin typeface="Arial" pitchFamily="34" charset="0"/>
                  <a:ea typeface="ＭＳ Ｐゴシック" charset="-128"/>
                  <a:cs typeface="Arial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None/>
              </a:pPr>
              <a:r>
                <a:rPr lang="es-ES" sz="1400" b="1" dirty="0">
                  <a:latin typeface="+mj-lt"/>
                </a:rPr>
                <a:t>Jorge Jimenez</a:t>
              </a:r>
            </a:p>
            <a:p>
              <a:pPr marL="0" indent="0" algn="ctr">
                <a:spcBef>
                  <a:spcPts val="0"/>
                </a:spcBef>
                <a:buNone/>
              </a:pPr>
              <a:endParaRPr lang="es-ES" sz="900" b="1" dirty="0">
                <a:latin typeface="+mj-lt"/>
              </a:endParaRP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3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Graphics</a:t>
              </a:r>
            </a:p>
            <a:p>
              <a:pPr marL="0" indent="0" algn="ctr">
                <a:spcBef>
                  <a:spcPts val="0"/>
                </a:spcBef>
                <a:buNone/>
              </a:pPr>
              <a:r>
                <a:rPr lang="en-US" sz="13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R&amp;D</a:t>
              </a:r>
              <a:endPara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  <a:p>
              <a:pPr marL="0" indent="0" algn="ctr">
                <a:spcBef>
                  <a:spcPts val="0"/>
                </a:spcBef>
                <a:buNone/>
              </a:pPr>
              <a:endParaRPr lang="es-ES" sz="1300" b="1" dirty="0">
                <a:latin typeface="+mj-lt"/>
              </a:endParaRPr>
            </a:p>
          </p:txBody>
        </p:sp>
        <p:grpSp>
          <p:nvGrpSpPr>
            <p:cNvPr id="7" name="6 Grupo"/>
            <p:cNvGrpSpPr/>
            <p:nvPr/>
          </p:nvGrpSpPr>
          <p:grpSpPr>
            <a:xfrm>
              <a:off x="5942940" y="1029713"/>
              <a:ext cx="1082880" cy="2041389"/>
              <a:chOff x="6095340" y="1025763"/>
              <a:chExt cx="1082880" cy="2041389"/>
            </a:xfrm>
          </p:grpSpPr>
          <p:sp>
            <p:nvSpPr>
              <p:cNvPr id="16" name="Content Placeholder 4"/>
              <p:cNvSpPr txBox="1">
                <a:spLocks/>
              </p:cNvSpPr>
              <p:nvPr/>
            </p:nvSpPr>
            <p:spPr bwMode="auto">
              <a:xfrm>
                <a:off x="6133191" y="2141641"/>
                <a:ext cx="1007179" cy="9255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s-ES" sz="1400" b="1" dirty="0" smtClean="0"/>
                  <a:t>Mike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s-ES" sz="1400" b="1" dirty="0" err="1" smtClean="0"/>
                  <a:t>Eheler</a:t>
                </a:r>
                <a:endParaRPr lang="es-ES" sz="1400" b="1" dirty="0"/>
              </a:p>
              <a:p>
                <a:pPr marL="0" indent="0" algn="ctr">
                  <a:spcBef>
                    <a:spcPts val="0"/>
                  </a:spcBef>
                  <a:buNone/>
                </a:pPr>
                <a:endParaRPr lang="en-US" sz="900" b="1" dirty="0">
                  <a:latin typeface="+mj-lt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13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Programming &amp; Support </a:t>
                </a:r>
                <a:endParaRPr lang="en-US" sz="1400" b="1" i="1" dirty="0">
                  <a:latin typeface="+mj-lt"/>
                </a:endParaRPr>
              </a:p>
            </p:txBody>
          </p:sp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93" t="16602" r="24502" b="19993"/>
              <a:stretch/>
            </p:blipFill>
            <p:spPr bwMode="auto">
              <a:xfrm>
                <a:off x="6095340" y="1025763"/>
                <a:ext cx="1082880" cy="10828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5 Grupo"/>
            <p:cNvGrpSpPr/>
            <p:nvPr/>
          </p:nvGrpSpPr>
          <p:grpSpPr>
            <a:xfrm>
              <a:off x="4774474" y="1034983"/>
              <a:ext cx="1080000" cy="2034562"/>
              <a:chOff x="4800600" y="1034983"/>
              <a:chExt cx="1080000" cy="2034562"/>
            </a:xfrm>
          </p:grpSpPr>
          <p:pic>
            <p:nvPicPr>
              <p:cNvPr id="5" name="Picture 2" descr="C:\Users\IRYOKU\Desktop\Photo.jp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1" t="3203" r="-14" b="32982"/>
              <a:stretch/>
            </p:blipFill>
            <p:spPr bwMode="auto">
              <a:xfrm>
                <a:off x="4800600" y="1034983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Content Placeholder 4"/>
              <p:cNvSpPr txBox="1">
                <a:spLocks/>
              </p:cNvSpPr>
              <p:nvPr/>
            </p:nvSpPr>
            <p:spPr bwMode="auto">
              <a:xfrm>
                <a:off x="4837010" y="2144034"/>
                <a:ext cx="1007179" cy="9255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1pPr>
                <a:lvl2pPr marL="742950" indent="-28575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4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2pPr>
                <a:lvl3pPr marL="11430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3pPr>
                <a:lvl4pPr marL="16002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4pPr>
                <a:lvl5pPr marL="2057400" indent="-228600" algn="l" defTabSz="457200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kern="1200">
                    <a:solidFill>
                      <a:schemeClr val="tx1"/>
                    </a:solidFill>
                    <a:latin typeface="Arial" pitchFamily="34" charset="0"/>
                    <a:ea typeface="ＭＳ Ｐゴシック" charset="-128"/>
                    <a:cs typeface="Arial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s-ES" sz="1400" b="1" dirty="0"/>
                  <a:t>Zbyněk Kysela</a:t>
                </a:r>
              </a:p>
              <a:p>
                <a:pPr marL="0" indent="0" algn="ctr">
                  <a:spcBef>
                    <a:spcPts val="0"/>
                  </a:spcBef>
                  <a:buNone/>
                </a:pPr>
                <a:endParaRPr lang="en-US" sz="900" b="1" dirty="0">
                  <a:latin typeface="+mj-lt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sz="13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Modeler and Texture Artist</a:t>
                </a:r>
                <a:endParaRPr lang="en-US" sz="1400" b="1" i="1" dirty="0">
                  <a:latin typeface="+mj-lt"/>
                </a:endParaRPr>
              </a:p>
            </p:txBody>
          </p:sp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21" y="1560062"/>
            <a:ext cx="1340541" cy="134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388" y="4444594"/>
            <a:ext cx="1850839" cy="647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43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37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3999" cy="51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64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2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77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24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ersonalizado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5440</TotalTime>
  <Words>683</Words>
  <Application>Microsoft Office PowerPoint</Application>
  <PresentationFormat>Presentación en pantalla (16:9)</PresentationFormat>
  <Paragraphs>157</Paragraphs>
  <Slides>24</Slides>
  <Notes>23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Tema de Office</vt:lpstr>
      <vt:lpstr>Next-Generation Character Rendering  Jorge Jimenez  Javier von der Pahlen Technical Director Director of R&amp;D Activision Blizzard Activision Blizzard</vt:lpstr>
      <vt:lpstr>Presentación de PowerPoint</vt:lpstr>
      <vt:lpstr>Disclaimer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PostFX Techniques</dc:title>
  <dc:creator>IRYOKU</dc:creator>
  <cp:lastModifiedBy>IRYOKU</cp:lastModifiedBy>
  <cp:revision>546</cp:revision>
  <dcterms:created xsi:type="dcterms:W3CDTF">2012-10-29T17:57:38Z</dcterms:created>
  <dcterms:modified xsi:type="dcterms:W3CDTF">2013-03-28T21:51:17Z</dcterms:modified>
</cp:coreProperties>
</file>